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103" d="100"/>
          <a:sy n="103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5783-9039-447C-8222-89A35CC9D631}" type="datetimeFigureOut">
              <a:rPr lang="en-US" smtClean="0"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C3C-4854-43EC-97CA-DFBBB3B60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702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5783-9039-447C-8222-89A35CC9D631}" type="datetimeFigureOut">
              <a:rPr lang="en-US" smtClean="0"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C3C-4854-43EC-97CA-DFBBB3B60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1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5783-9039-447C-8222-89A35CC9D631}" type="datetimeFigureOut">
              <a:rPr lang="en-US" smtClean="0"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C3C-4854-43EC-97CA-DFBBB3B60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512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5783-9039-447C-8222-89A35CC9D631}" type="datetimeFigureOut">
              <a:rPr lang="en-US" smtClean="0"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C3C-4854-43EC-97CA-DFBBB3B60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32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5783-9039-447C-8222-89A35CC9D631}" type="datetimeFigureOut">
              <a:rPr lang="en-US" smtClean="0"/>
              <a:t>11/28/2012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C3C-4854-43EC-97CA-DFBBB3B60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306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5783-9039-447C-8222-89A35CC9D631}" type="datetimeFigureOut">
              <a:rPr lang="en-US" smtClean="0"/>
              <a:t>11/28/2012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C3C-4854-43EC-97CA-DFBBB3B60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955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5783-9039-447C-8222-89A35CC9D631}" type="datetimeFigureOut">
              <a:rPr lang="en-US" smtClean="0"/>
              <a:t>11/28/2012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C3C-4854-43EC-97CA-DFBBB3B60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443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5783-9039-447C-8222-89A35CC9D631}" type="datetimeFigureOut">
              <a:rPr lang="en-US" smtClean="0"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C3C-4854-43EC-97CA-DFBBB3B60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908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5783-9039-447C-8222-89A35CC9D631}" type="datetimeFigureOut">
              <a:rPr lang="en-US" smtClean="0"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C3C-4854-43EC-97CA-DFBBB3B60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846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5783-9039-447C-8222-89A35CC9D631}" type="datetimeFigureOut">
              <a:rPr lang="en-US" smtClean="0"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C3C-4854-43EC-97CA-DFBBB3B60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169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5783-9039-447C-8222-89A35CC9D631}" type="datetimeFigureOut">
              <a:rPr lang="en-US" smtClean="0"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C3C-4854-43EC-97CA-DFBBB3B60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664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85783-9039-447C-8222-89A35CC9D631}" type="datetimeFigureOut">
              <a:rPr lang="en-US" smtClean="0"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41C3C-4854-43EC-97CA-DFBBB3B60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900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Punnett</a:t>
            </a:r>
            <a:r>
              <a:rPr lang="en-US" dirty="0"/>
              <a:t> Squares:</a:t>
            </a:r>
          </a:p>
          <a:p>
            <a:r>
              <a:rPr lang="en-US" dirty="0"/>
              <a:t>Genetic Crosses</a:t>
            </a:r>
          </a:p>
        </p:txBody>
      </p:sp>
    </p:spTree>
    <p:extLst>
      <p:ext uri="{BB962C8B-B14F-4D97-AF65-F5344CB8AC3E}">
        <p14:creationId xmlns:p14="http://schemas.microsoft.com/office/powerpoint/2010/main" val="1688713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Genetic Predictions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Mendel found that you could predict the</a:t>
            </a:r>
          </a:p>
          <a:p>
            <a:pPr marL="0" indent="0">
              <a:buNone/>
            </a:pPr>
            <a:r>
              <a:rPr lang="en-US" dirty="0" smtClean="0"/>
              <a:t>	traits </a:t>
            </a:r>
            <a:r>
              <a:rPr lang="en-US" dirty="0"/>
              <a:t>of a percentage of the offspring.</a:t>
            </a:r>
          </a:p>
          <a:p>
            <a:r>
              <a:rPr lang="en-US" dirty="0" smtClean="0"/>
              <a:t> </a:t>
            </a:r>
            <a:r>
              <a:rPr lang="en-US" dirty="0"/>
              <a:t>He invented and used the tool of a </a:t>
            </a:r>
            <a:r>
              <a:rPr lang="en-US" dirty="0" err="1"/>
              <a:t>Punnett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square </a:t>
            </a:r>
            <a:r>
              <a:rPr lang="en-US" dirty="0"/>
              <a:t>to illustrate these percentages.</a:t>
            </a:r>
          </a:p>
        </p:txBody>
      </p:sp>
    </p:spTree>
    <p:extLst>
      <p:ext uri="{BB962C8B-B14F-4D97-AF65-F5344CB8AC3E}">
        <p14:creationId xmlns:p14="http://schemas.microsoft.com/office/powerpoint/2010/main" val="1748559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Punnett</a:t>
            </a:r>
            <a:r>
              <a:rPr lang="en-US" dirty="0"/>
              <a:t> Squares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Law of Dominance</a:t>
            </a:r>
          </a:p>
          <a:p>
            <a:pPr marL="0" indent="0">
              <a:buNone/>
            </a:pPr>
            <a:r>
              <a:rPr lang="en-US" dirty="0" smtClean="0"/>
              <a:t>    Traits </a:t>
            </a:r>
            <a:r>
              <a:rPr lang="en-US" dirty="0"/>
              <a:t>are shown with a Capital letter for</a:t>
            </a:r>
          </a:p>
          <a:p>
            <a:pPr marL="0" indent="0">
              <a:buNone/>
            </a:pPr>
            <a:r>
              <a:rPr lang="en-US" dirty="0" smtClean="0"/>
              <a:t>    dominant </a:t>
            </a:r>
            <a:r>
              <a:rPr lang="en-US" dirty="0"/>
              <a:t>and a lower case for recessive</a:t>
            </a:r>
          </a:p>
          <a:p>
            <a:pPr marL="0" indent="0">
              <a:buNone/>
            </a:pPr>
            <a:r>
              <a:rPr lang="en-US" dirty="0" smtClean="0"/>
              <a:t>	 – </a:t>
            </a:r>
            <a:r>
              <a:rPr lang="en-US" dirty="0"/>
              <a:t>Brown Eyes (B) Blue Eyes (b)</a:t>
            </a:r>
          </a:p>
        </p:txBody>
      </p:sp>
    </p:spTree>
    <p:extLst>
      <p:ext uri="{BB962C8B-B14F-4D97-AF65-F5344CB8AC3E}">
        <p14:creationId xmlns:p14="http://schemas.microsoft.com/office/powerpoint/2010/main" val="2420696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Punnett</a:t>
            </a:r>
            <a:r>
              <a:rPr lang="en-US" dirty="0"/>
              <a:t> Squares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Eye Color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Brown eyes B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Blue eyes b</a:t>
            </a:r>
          </a:p>
          <a:p>
            <a:r>
              <a:rPr lang="en-US" dirty="0" smtClean="0"/>
              <a:t>Purebred </a:t>
            </a:r>
            <a:r>
              <a:rPr lang="en-US" dirty="0"/>
              <a:t>individual with brown eyes (BB)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Homozygous</a:t>
            </a:r>
          </a:p>
          <a:p>
            <a:r>
              <a:rPr lang="en-US" dirty="0" smtClean="0"/>
              <a:t>Purebred </a:t>
            </a:r>
            <a:r>
              <a:rPr lang="en-US" dirty="0"/>
              <a:t>individual with blue eyes (bb)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Homozygous</a:t>
            </a:r>
          </a:p>
          <a:p>
            <a:r>
              <a:rPr lang="en-US" dirty="0" smtClean="0"/>
              <a:t>Hybrid </a:t>
            </a:r>
            <a:r>
              <a:rPr lang="en-US" dirty="0"/>
              <a:t>individual with brown eyes (Bb)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Heterozygous</a:t>
            </a:r>
          </a:p>
        </p:txBody>
      </p:sp>
    </p:spTree>
    <p:extLst>
      <p:ext uri="{BB962C8B-B14F-4D97-AF65-F5344CB8AC3E}">
        <p14:creationId xmlns:p14="http://schemas.microsoft.com/office/powerpoint/2010/main" val="3305469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Punnett</a:t>
            </a:r>
            <a:r>
              <a:rPr lang="en-US" dirty="0"/>
              <a:t> Squares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Eye Color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Father is (BB)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Mother is (bb)</a:t>
            </a:r>
          </a:p>
          <a:p>
            <a:r>
              <a:rPr lang="en-US" dirty="0" smtClean="0"/>
              <a:t>Their </a:t>
            </a:r>
            <a:r>
              <a:rPr lang="en-US" dirty="0"/>
              <a:t>Genes Are Crossed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BB x bb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Since we are looking at only 1 gene, it is </a:t>
            </a:r>
            <a:r>
              <a:rPr lang="en-US" dirty="0" smtClean="0"/>
              <a:t>		called a </a:t>
            </a:r>
            <a:r>
              <a:rPr lang="en-US" dirty="0"/>
              <a:t>monohybrid cross.</a:t>
            </a:r>
          </a:p>
        </p:txBody>
      </p:sp>
    </p:spTree>
    <p:extLst>
      <p:ext uri="{BB962C8B-B14F-4D97-AF65-F5344CB8AC3E}">
        <p14:creationId xmlns:p14="http://schemas.microsoft.com/office/powerpoint/2010/main" val="3469593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Law Of Segregation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Law of Segregation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Alleles for the same trait must be in </a:t>
            </a:r>
            <a:r>
              <a:rPr lang="en-US" dirty="0" smtClean="0"/>
              <a:t>	separate </a:t>
            </a:r>
            <a:r>
              <a:rPr lang="en-US" dirty="0"/>
              <a:t>sex cells.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Father is (BB) as his diploid genotype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Mother is (bb) as her diploid </a:t>
            </a:r>
            <a:r>
              <a:rPr lang="en-US" dirty="0" smtClean="0"/>
              <a:t>genotype</a:t>
            </a:r>
          </a:p>
          <a:p>
            <a:r>
              <a:rPr lang="en-US" dirty="0"/>
              <a:t>Somatic Cells BB </a:t>
            </a:r>
            <a:r>
              <a:rPr lang="en-US" dirty="0" smtClean="0"/>
              <a:t>                 </a:t>
            </a:r>
            <a:r>
              <a:rPr lang="en-US" dirty="0" err="1" smtClean="0"/>
              <a:t>bb</a:t>
            </a:r>
            <a:r>
              <a:rPr lang="en-US" dirty="0" smtClean="0"/>
              <a:t> </a:t>
            </a:r>
          </a:p>
          <a:p>
            <a:r>
              <a:rPr lang="en-US" dirty="0" smtClean="0"/>
              <a:t>Sex </a:t>
            </a:r>
            <a:r>
              <a:rPr lang="en-US" dirty="0"/>
              <a:t>cells </a:t>
            </a:r>
            <a:r>
              <a:rPr lang="en-US" dirty="0" smtClean="0"/>
              <a:t>	        B   </a:t>
            </a:r>
            <a:r>
              <a:rPr lang="en-US" dirty="0" err="1"/>
              <a:t>B</a:t>
            </a:r>
            <a:r>
              <a:rPr lang="en-US" dirty="0"/>
              <a:t> </a:t>
            </a:r>
            <a:r>
              <a:rPr lang="en-US" dirty="0" smtClean="0"/>
              <a:t>            </a:t>
            </a:r>
            <a:r>
              <a:rPr lang="en-US" dirty="0" err="1" smtClean="0"/>
              <a:t>b</a:t>
            </a:r>
            <a:r>
              <a:rPr lang="en-US" dirty="0" smtClean="0"/>
              <a:t>      </a:t>
            </a:r>
            <a:r>
              <a:rPr lang="en-US" dirty="0" err="1" smtClean="0"/>
              <a:t>b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276600" y="4953000"/>
            <a:ext cx="762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505200" y="4953000"/>
            <a:ext cx="762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5181600" y="4953000"/>
            <a:ext cx="152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638800" y="4991100"/>
            <a:ext cx="1524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6739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Monohybrid Crosses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Monohybrid cross deals </a:t>
            </a:r>
            <a:r>
              <a:rPr lang="en-US" dirty="0" smtClean="0"/>
              <a:t>with one </a:t>
            </a:r>
            <a:r>
              <a:rPr lang="en-US" dirty="0"/>
              <a:t>gene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– </a:t>
            </a:r>
            <a:r>
              <a:rPr lang="en-US" dirty="0"/>
              <a:t>We are working with only </a:t>
            </a:r>
            <a:r>
              <a:rPr lang="en-US" dirty="0" smtClean="0"/>
              <a:t>eye color</a:t>
            </a:r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Setting up a </a:t>
            </a:r>
            <a:r>
              <a:rPr lang="en-US" dirty="0" err="1"/>
              <a:t>punnet</a:t>
            </a:r>
            <a:r>
              <a:rPr lang="en-US" dirty="0"/>
              <a:t> square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sex cells go on </a:t>
            </a:r>
            <a:r>
              <a:rPr lang="en-US" dirty="0" smtClean="0"/>
              <a:t>the </a:t>
            </a:r>
          </a:p>
          <a:p>
            <a:pPr marL="457200" lvl="1" indent="0">
              <a:buNone/>
            </a:pPr>
            <a:r>
              <a:rPr lang="en-US"/>
              <a:t> </a:t>
            </a:r>
            <a:r>
              <a:rPr lang="en-US" smtClean="0"/>
              <a:t>   outside </a:t>
            </a:r>
            <a:r>
              <a:rPr lang="en-US" dirty="0"/>
              <a:t>of the </a:t>
            </a:r>
            <a:r>
              <a:rPr lang="en-US" dirty="0" smtClean="0"/>
              <a:t>square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61814"/>
              </p:ext>
            </p:extLst>
          </p:nvPr>
        </p:nvGraphicFramePr>
        <p:xfrm>
          <a:off x="4876800" y="3505200"/>
          <a:ext cx="36576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</a:tblGrid>
              <a:tr h="1447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478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110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Punnett</a:t>
            </a:r>
            <a:r>
              <a:rPr lang="en-US" dirty="0"/>
              <a:t> Squares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0449842"/>
              </p:ext>
            </p:extLst>
          </p:nvPr>
        </p:nvGraphicFramePr>
        <p:xfrm>
          <a:off x="990600" y="2979241"/>
          <a:ext cx="4191000" cy="333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/>
                <a:gridCol w="2095500"/>
              </a:tblGrid>
              <a:tr h="1666240"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/>
                </a:tc>
              </a:tr>
              <a:tr h="1666240"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aseline="0" dirty="0" smtClean="0"/>
                        <a:t> </a:t>
                      </a:r>
                      <a:endParaRPr lang="en-US" sz="4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2209800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</a:t>
            </a:r>
            <a:r>
              <a:rPr lang="en-US" sz="4400" dirty="0" smtClean="0"/>
              <a:t>B		B</a:t>
            </a:r>
            <a:endParaRPr lang="en-US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505200"/>
            <a:ext cx="4572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b</a:t>
            </a:r>
            <a:endParaRPr lang="en-US" sz="4400" dirty="0"/>
          </a:p>
          <a:p>
            <a:endParaRPr lang="en-US" sz="4400" dirty="0" smtClean="0"/>
          </a:p>
          <a:p>
            <a:r>
              <a:rPr lang="en-US" sz="4400" dirty="0" smtClean="0"/>
              <a:t>b 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91200" y="2209800"/>
            <a:ext cx="2971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Bb = </a:t>
            </a:r>
            <a:r>
              <a:rPr lang="en-US" dirty="0" smtClean="0"/>
              <a:t>Brown</a:t>
            </a:r>
          </a:p>
          <a:p>
            <a:r>
              <a:rPr lang="en-US" dirty="0"/>
              <a:t>All of the</a:t>
            </a:r>
          </a:p>
          <a:p>
            <a:r>
              <a:rPr lang="en-US" dirty="0"/>
              <a:t>offspring will</a:t>
            </a:r>
          </a:p>
          <a:p>
            <a:r>
              <a:rPr lang="en-US" dirty="0"/>
              <a:t>have brown eyes,</a:t>
            </a:r>
          </a:p>
          <a:p>
            <a:r>
              <a:rPr lang="en-US" dirty="0"/>
              <a:t>but they will be</a:t>
            </a:r>
          </a:p>
          <a:p>
            <a:r>
              <a:rPr lang="en-US" dirty="0"/>
              <a:t>heterozygous</a:t>
            </a:r>
          </a:p>
          <a:p>
            <a:r>
              <a:rPr lang="en-US" dirty="0"/>
              <a:t>individuals.</a:t>
            </a:r>
          </a:p>
        </p:txBody>
      </p:sp>
    </p:spTree>
    <p:extLst>
      <p:ext uri="{BB962C8B-B14F-4D97-AF65-F5344CB8AC3E}">
        <p14:creationId xmlns:p14="http://schemas.microsoft.com/office/powerpoint/2010/main" val="1721079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Punnett</a:t>
            </a:r>
            <a:r>
              <a:rPr lang="en-US" dirty="0"/>
              <a:t> Squares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Eye Color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Father has Brown eyes and </a:t>
            </a:r>
            <a:r>
              <a:rPr lang="en-US" dirty="0" smtClean="0"/>
              <a:t>is 	heterozygous (Bb</a:t>
            </a:r>
            <a:r>
              <a:rPr lang="en-US" dirty="0"/>
              <a:t>).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Mother has Brown eyes and is </a:t>
            </a:r>
            <a:r>
              <a:rPr lang="en-US" dirty="0" smtClean="0"/>
              <a:t>	heterozygous (Bb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2705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Punnett</a:t>
            </a:r>
            <a:r>
              <a:rPr lang="en-US" dirty="0"/>
              <a:t> Squares</a:t>
            </a:r>
          </a:p>
        </p:txBody>
      </p:sp>
      <p:graphicFrame>
        <p:nvGraphicFramePr>
          <p:cNvPr id="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1834416"/>
              </p:ext>
            </p:extLst>
          </p:nvPr>
        </p:nvGraphicFramePr>
        <p:xfrm>
          <a:off x="887413" y="2514600"/>
          <a:ext cx="4191000" cy="340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/>
                <a:gridCol w="2095500"/>
              </a:tblGrid>
              <a:tr h="174244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BB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Bb</a:t>
                      </a:r>
                      <a:endParaRPr lang="en-US" sz="4400" dirty="0"/>
                    </a:p>
                  </a:txBody>
                  <a:tcPr/>
                </a:tc>
              </a:tr>
              <a:tr h="166624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Bb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bb</a:t>
                      </a:r>
                      <a:endParaRPr lang="en-US" sz="4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86327" y="3200400"/>
            <a:ext cx="4572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B</a:t>
            </a:r>
            <a:endParaRPr lang="en-US" sz="4400" dirty="0" smtClean="0"/>
          </a:p>
          <a:p>
            <a:endParaRPr lang="en-US" sz="4400" dirty="0"/>
          </a:p>
          <a:p>
            <a:r>
              <a:rPr lang="en-US" sz="4400" dirty="0" smtClean="0"/>
              <a:t>b 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14400" y="1676400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</a:t>
            </a:r>
            <a:r>
              <a:rPr lang="en-US" sz="4400" dirty="0" smtClean="0"/>
              <a:t>B		b</a:t>
            </a:r>
            <a:endParaRPr lang="en-US" sz="4400" dirty="0"/>
          </a:p>
        </p:txBody>
      </p:sp>
      <p:sp>
        <p:nvSpPr>
          <p:cNvPr id="6" name="Rectangle 5"/>
          <p:cNvSpPr/>
          <p:nvPr/>
        </p:nvSpPr>
        <p:spPr>
          <a:xfrm>
            <a:off x="5257800" y="2445840"/>
            <a:ext cx="2971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BB = Brown</a:t>
            </a:r>
          </a:p>
          <a:p>
            <a:r>
              <a:rPr lang="en-US" dirty="0"/>
              <a:t>Bb = Brown</a:t>
            </a:r>
          </a:p>
          <a:p>
            <a:r>
              <a:rPr lang="en-US" dirty="0"/>
              <a:t>bb = Blue</a:t>
            </a:r>
          </a:p>
        </p:txBody>
      </p:sp>
    </p:spTree>
    <p:extLst>
      <p:ext uri="{BB962C8B-B14F-4D97-AF65-F5344CB8AC3E}">
        <p14:creationId xmlns:p14="http://schemas.microsoft.com/office/powerpoint/2010/main" val="1815146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Genotype </a:t>
            </a:r>
            <a:r>
              <a:rPr lang="en-US" dirty="0"/>
              <a:t>Ratio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1 BB to 2 Bb to 1 bb</a:t>
            </a:r>
          </a:p>
          <a:p>
            <a:r>
              <a:rPr lang="en-US" dirty="0" smtClean="0"/>
              <a:t>Phenotype </a:t>
            </a:r>
            <a:r>
              <a:rPr lang="en-US" dirty="0"/>
              <a:t>Ratio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3 Brown eyes to 1 blue Eyes</a:t>
            </a:r>
          </a:p>
          <a:p>
            <a:r>
              <a:rPr lang="en-US" dirty="0" smtClean="0"/>
              <a:t>What </a:t>
            </a:r>
            <a:r>
              <a:rPr lang="en-US" dirty="0"/>
              <a:t>is the chance of this couple having </a:t>
            </a:r>
            <a:r>
              <a:rPr lang="en-US" dirty="0" smtClean="0"/>
              <a:t>a child </a:t>
            </a:r>
            <a:r>
              <a:rPr lang="en-US" dirty="0"/>
              <a:t>with blue eyes?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1/ 4 or a 25 % chance</a:t>
            </a:r>
          </a:p>
        </p:txBody>
      </p:sp>
    </p:spTree>
    <p:extLst>
      <p:ext uri="{BB962C8B-B14F-4D97-AF65-F5344CB8AC3E}">
        <p14:creationId xmlns:p14="http://schemas.microsoft.com/office/powerpoint/2010/main" val="3009010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Punnett</a:t>
            </a:r>
            <a:r>
              <a:rPr lang="en-US" dirty="0"/>
              <a:t> Squares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parent is heterozygous for the trait </a:t>
            </a:r>
            <a:r>
              <a:rPr lang="en-US" dirty="0" smtClean="0"/>
              <a:t>the other </a:t>
            </a:r>
            <a:r>
              <a:rPr lang="en-US" dirty="0"/>
              <a:t>parent is homozygous</a:t>
            </a:r>
          </a:p>
          <a:p>
            <a:r>
              <a:rPr lang="en-US" dirty="0" smtClean="0"/>
              <a:t> </a:t>
            </a:r>
            <a:r>
              <a:rPr lang="en-US" dirty="0"/>
              <a:t>Eye Color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Father (Bb) </a:t>
            </a:r>
            <a:r>
              <a:rPr lang="en-US" dirty="0" smtClean="0"/>
              <a:t>Brown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– </a:t>
            </a:r>
            <a:r>
              <a:rPr lang="en-US" dirty="0"/>
              <a:t>Mother (bb) blue</a:t>
            </a:r>
          </a:p>
        </p:txBody>
      </p:sp>
    </p:spTree>
    <p:extLst>
      <p:ext uri="{BB962C8B-B14F-4D97-AF65-F5344CB8AC3E}">
        <p14:creationId xmlns:p14="http://schemas.microsoft.com/office/powerpoint/2010/main" val="1263974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Punnett</a:t>
            </a:r>
            <a:r>
              <a:rPr lang="en-US" dirty="0"/>
              <a:t> Squares</a:t>
            </a: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6827465"/>
              </p:ext>
            </p:extLst>
          </p:nvPr>
        </p:nvGraphicFramePr>
        <p:xfrm>
          <a:off x="1295400" y="2743200"/>
          <a:ext cx="4191000" cy="340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/>
                <a:gridCol w="2095500"/>
              </a:tblGrid>
              <a:tr h="174244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Bb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bb</a:t>
                      </a:r>
                      <a:endParaRPr lang="en-US" sz="4400" dirty="0"/>
                    </a:p>
                  </a:txBody>
                  <a:tcPr/>
                </a:tc>
              </a:tr>
              <a:tr h="166624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Bb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bb</a:t>
                      </a:r>
                      <a:endParaRPr lang="en-US" sz="4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6327" y="3200400"/>
            <a:ext cx="4572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b</a:t>
            </a:r>
          </a:p>
          <a:p>
            <a:endParaRPr lang="en-US" sz="4400" dirty="0"/>
          </a:p>
          <a:p>
            <a:r>
              <a:rPr lang="en-US" sz="4400" dirty="0" smtClean="0"/>
              <a:t>b 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19200" y="1828800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</a:t>
            </a:r>
            <a:r>
              <a:rPr lang="en-US" sz="4400" dirty="0" smtClean="0"/>
              <a:t>B		b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138127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Genotype Ratio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0 BB to 2 Bb to 2 bb (reduce)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0 BB to 1 Bb to 1 bb</a:t>
            </a:r>
          </a:p>
          <a:p>
            <a:r>
              <a:rPr lang="en-US" dirty="0" smtClean="0"/>
              <a:t>Phenotype </a:t>
            </a:r>
            <a:r>
              <a:rPr lang="en-US" dirty="0"/>
              <a:t>Ratio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2 Brown eyes to 2 blue eyes (reduce)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1 Brown eye to 1 blue eye</a:t>
            </a:r>
          </a:p>
          <a:p>
            <a:r>
              <a:rPr lang="en-US" dirty="0" smtClean="0"/>
              <a:t> </a:t>
            </a:r>
            <a:r>
              <a:rPr lang="en-US" dirty="0"/>
              <a:t>What is the chance of this couple having </a:t>
            </a:r>
            <a:r>
              <a:rPr lang="en-US" dirty="0" smtClean="0"/>
              <a:t>a child </a:t>
            </a:r>
            <a:r>
              <a:rPr lang="en-US" dirty="0"/>
              <a:t>with blue eyes?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½ or 50%</a:t>
            </a:r>
          </a:p>
        </p:txBody>
      </p:sp>
    </p:spTree>
    <p:extLst>
      <p:ext uri="{BB962C8B-B14F-4D97-AF65-F5344CB8AC3E}">
        <p14:creationId xmlns:p14="http://schemas.microsoft.com/office/powerpoint/2010/main" val="3118954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Mendel’s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Pea Color:</a:t>
            </a:r>
          </a:p>
          <a:p>
            <a:r>
              <a:rPr lang="en-US" dirty="0"/>
              <a:t>Yellow: Y</a:t>
            </a:r>
          </a:p>
          <a:p>
            <a:r>
              <a:rPr lang="en-US" dirty="0"/>
              <a:t>Green: y</a:t>
            </a:r>
          </a:p>
          <a:p>
            <a:r>
              <a:rPr lang="en-US" dirty="0"/>
              <a:t>P Generation</a:t>
            </a:r>
          </a:p>
          <a:p>
            <a:r>
              <a:rPr lang="en-US" dirty="0"/>
              <a:t>YY x </a:t>
            </a:r>
            <a:r>
              <a:rPr lang="en-US" dirty="0" err="1"/>
              <a:t>yy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6268441"/>
              </p:ext>
            </p:extLst>
          </p:nvPr>
        </p:nvGraphicFramePr>
        <p:xfrm>
          <a:off x="4267200" y="2667000"/>
          <a:ext cx="4191000" cy="340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/>
                <a:gridCol w="2095500"/>
              </a:tblGrid>
              <a:tr h="1742440"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/>
                </a:tc>
              </a:tr>
              <a:tr h="1666240"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1967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Mendel’s Work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76663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Crossed two of the F1 </a:t>
            </a:r>
            <a:r>
              <a:rPr lang="en-US" dirty="0" smtClean="0"/>
              <a:t>to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see </a:t>
            </a:r>
            <a:r>
              <a:rPr lang="en-US" dirty="0"/>
              <a:t>what the F2 </a:t>
            </a:r>
            <a:r>
              <a:rPr lang="en-US" dirty="0" smtClean="0"/>
              <a:t>would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look </a:t>
            </a:r>
            <a:r>
              <a:rPr lang="en-US" dirty="0"/>
              <a:t>like.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4041020"/>
              </p:ext>
            </p:extLst>
          </p:nvPr>
        </p:nvGraphicFramePr>
        <p:xfrm>
          <a:off x="3733800" y="3048000"/>
          <a:ext cx="4191000" cy="340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/>
                <a:gridCol w="2095500"/>
              </a:tblGrid>
              <a:tr h="1742440"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/>
                </a:tc>
              </a:tr>
              <a:tr h="1666240"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2440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Characteristics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Punnett</a:t>
            </a:r>
            <a:r>
              <a:rPr lang="en-US" dirty="0"/>
              <a:t> Squares work with </a:t>
            </a:r>
            <a:r>
              <a:rPr lang="en-US" dirty="0" smtClean="0"/>
              <a:t>multiple characteristics</a:t>
            </a:r>
            <a:r>
              <a:rPr lang="en-US" dirty="0"/>
              <a:t>.</a:t>
            </a:r>
          </a:p>
          <a:p>
            <a:r>
              <a:rPr lang="en-US" dirty="0" smtClean="0"/>
              <a:t>Crosses </a:t>
            </a:r>
            <a:r>
              <a:rPr lang="en-US" dirty="0"/>
              <a:t>can be done with an assortment </a:t>
            </a:r>
            <a:r>
              <a:rPr lang="en-US" dirty="0" smtClean="0"/>
              <a:t>of genes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7375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Dihybrid</a:t>
            </a:r>
            <a:r>
              <a:rPr lang="en-US" dirty="0"/>
              <a:t> Crosses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Parents are heterozygous for both </a:t>
            </a:r>
            <a:r>
              <a:rPr lang="en-US" dirty="0" smtClean="0"/>
              <a:t>hair and </a:t>
            </a:r>
            <a:r>
              <a:rPr lang="en-US" dirty="0"/>
              <a:t>eye color (</a:t>
            </a:r>
            <a:r>
              <a:rPr lang="en-US" dirty="0" err="1"/>
              <a:t>BbEe</a:t>
            </a:r>
            <a:r>
              <a:rPr lang="en-US" dirty="0"/>
              <a:t>: Brown hair </a:t>
            </a:r>
            <a:r>
              <a:rPr lang="en-US" dirty="0" smtClean="0"/>
              <a:t>and Brown </a:t>
            </a:r>
            <a:r>
              <a:rPr lang="en-US" dirty="0"/>
              <a:t>Eyes).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B: Brown hair - E: Brown eyes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b: Blonde hair - e : Blue eyes</a:t>
            </a:r>
          </a:p>
          <a:p>
            <a:r>
              <a:rPr lang="en-US" dirty="0" smtClean="0"/>
              <a:t> </a:t>
            </a:r>
            <a:r>
              <a:rPr lang="en-US" dirty="0"/>
              <a:t>Cross = </a:t>
            </a:r>
            <a:r>
              <a:rPr lang="en-US" dirty="0" err="1"/>
              <a:t>BbEe</a:t>
            </a:r>
            <a:r>
              <a:rPr lang="en-US" dirty="0"/>
              <a:t> x </a:t>
            </a:r>
            <a:r>
              <a:rPr lang="en-US" dirty="0" err="1"/>
              <a:t>BbEe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419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Mendel’s Laws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law of segregation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You can’t have the same letters in a Sex cell</a:t>
            </a:r>
          </a:p>
          <a:p>
            <a:r>
              <a:rPr lang="en-US" dirty="0" smtClean="0"/>
              <a:t>The </a:t>
            </a:r>
            <a:r>
              <a:rPr lang="en-US" dirty="0"/>
              <a:t>law of independent assortment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The two genes will have their alleles </a:t>
            </a:r>
            <a:r>
              <a:rPr lang="en-US" dirty="0" smtClean="0"/>
              <a:t>placed 	into </a:t>
            </a:r>
            <a:r>
              <a:rPr lang="en-US" dirty="0"/>
              <a:t>the same sex cells randomly.</a:t>
            </a:r>
          </a:p>
          <a:p>
            <a:r>
              <a:rPr lang="en-US" dirty="0" smtClean="0"/>
              <a:t>Work </a:t>
            </a:r>
            <a:r>
              <a:rPr lang="en-US" dirty="0"/>
              <a:t>with one parent at a time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 err="1"/>
              <a:t>BbEe</a:t>
            </a:r>
            <a:r>
              <a:rPr lang="en-US" dirty="0"/>
              <a:t> (B b) (E e)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Possible sex cells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(BE) (Be) (</a:t>
            </a:r>
            <a:r>
              <a:rPr lang="en-US" dirty="0" err="1"/>
              <a:t>bE</a:t>
            </a:r>
            <a:r>
              <a:rPr lang="en-US" dirty="0"/>
              <a:t>) (be)</a:t>
            </a:r>
          </a:p>
        </p:txBody>
      </p:sp>
    </p:spTree>
    <p:extLst>
      <p:ext uri="{BB962C8B-B14F-4D97-AF65-F5344CB8AC3E}">
        <p14:creationId xmlns:p14="http://schemas.microsoft.com/office/powerpoint/2010/main" val="1542593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7987966"/>
              </p:ext>
            </p:extLst>
          </p:nvPr>
        </p:nvGraphicFramePr>
        <p:xfrm>
          <a:off x="1447800" y="1752600"/>
          <a:ext cx="5334000" cy="4039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3500"/>
                <a:gridCol w="1333500"/>
                <a:gridCol w="1333500"/>
                <a:gridCol w="1333500"/>
              </a:tblGrid>
              <a:tr h="100982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</a:tr>
              <a:tr h="100982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</a:tr>
              <a:tr h="100982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</a:tr>
              <a:tr h="100982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52600" y="685800"/>
            <a:ext cx="487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BE	     Be         </a:t>
            </a:r>
            <a:r>
              <a:rPr lang="en-US" sz="3600" dirty="0" err="1" smtClean="0"/>
              <a:t>bE</a:t>
            </a:r>
            <a:r>
              <a:rPr lang="en-US" sz="3600" dirty="0" smtClean="0"/>
              <a:t>        be</a:t>
            </a:r>
            <a:r>
              <a:rPr lang="en-US" dirty="0" smtClean="0"/>
              <a:t>		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1981200"/>
            <a:ext cx="12192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</a:t>
            </a:r>
            <a:r>
              <a:rPr lang="en-US" sz="3200" dirty="0" smtClean="0"/>
              <a:t>BE	</a:t>
            </a:r>
          </a:p>
          <a:p>
            <a:endParaRPr lang="en-US" sz="3200" dirty="0"/>
          </a:p>
          <a:p>
            <a:r>
              <a:rPr lang="en-US" sz="3200" dirty="0" smtClean="0"/>
              <a:t> Be</a:t>
            </a:r>
          </a:p>
          <a:p>
            <a:endParaRPr lang="en-US" sz="3200" dirty="0"/>
          </a:p>
          <a:p>
            <a:r>
              <a:rPr lang="en-US" sz="3200" dirty="0" smtClean="0"/>
              <a:t> </a:t>
            </a:r>
            <a:r>
              <a:rPr lang="en-US" sz="3200" dirty="0" err="1" smtClean="0"/>
              <a:t>bE</a:t>
            </a:r>
            <a:endParaRPr lang="en-US" sz="3200" dirty="0" smtClean="0"/>
          </a:p>
          <a:p>
            <a:endParaRPr lang="en-US" sz="3200" dirty="0"/>
          </a:p>
          <a:p>
            <a:r>
              <a:rPr lang="en-US" sz="3200" dirty="0" smtClean="0"/>
              <a:t> be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1761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Phenotype Ratios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Phenotypes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Brown Hair Brown </a:t>
            </a:r>
            <a:r>
              <a:rPr lang="en-US" dirty="0" smtClean="0"/>
              <a:t>Eyes	 </a:t>
            </a:r>
            <a:r>
              <a:rPr lang="en-US" dirty="0"/>
              <a:t>_________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Brown Hair Blue </a:t>
            </a:r>
            <a:r>
              <a:rPr lang="en-US" dirty="0" smtClean="0"/>
              <a:t>Eyes	 </a:t>
            </a:r>
            <a:r>
              <a:rPr lang="en-US" dirty="0"/>
              <a:t>_________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Blonde Hair Brown Eyes </a:t>
            </a:r>
            <a:r>
              <a:rPr lang="en-US" dirty="0" smtClean="0"/>
              <a:t>	 _________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Blonde Hair Blue Eyes </a:t>
            </a:r>
            <a:r>
              <a:rPr lang="en-US" dirty="0" smtClean="0"/>
              <a:t>	 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206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Phenotype Ratios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Phenotypes</a:t>
            </a:r>
          </a:p>
          <a:p>
            <a:pPr marL="0" indent="0">
              <a:buNone/>
            </a:pPr>
            <a:r>
              <a:rPr lang="en-US" dirty="0" smtClean="0"/>
              <a:t>– </a:t>
            </a:r>
            <a:r>
              <a:rPr lang="en-US" dirty="0"/>
              <a:t>Brown Hair Brown </a:t>
            </a:r>
            <a:r>
              <a:rPr lang="en-US" dirty="0" smtClean="0"/>
              <a:t>Eyes	 	 ____</a:t>
            </a:r>
            <a:r>
              <a:rPr lang="en-US" dirty="0"/>
              <a:t>9____</a:t>
            </a:r>
          </a:p>
          <a:p>
            <a:pPr marL="0" indent="0">
              <a:buNone/>
            </a:pPr>
            <a:r>
              <a:rPr lang="en-US" dirty="0"/>
              <a:t>– Brown Hair Blue </a:t>
            </a:r>
            <a:r>
              <a:rPr lang="en-US" dirty="0" smtClean="0"/>
              <a:t>Eyes		 </a:t>
            </a:r>
            <a:r>
              <a:rPr lang="en-US" dirty="0"/>
              <a:t>____3____</a:t>
            </a:r>
          </a:p>
          <a:p>
            <a:pPr marL="0" indent="0">
              <a:buNone/>
            </a:pPr>
            <a:r>
              <a:rPr lang="en-US" dirty="0"/>
              <a:t>– Blonde Hair Brown Eyes </a:t>
            </a:r>
            <a:r>
              <a:rPr lang="en-US" dirty="0" smtClean="0"/>
              <a:t>		 ____</a:t>
            </a:r>
            <a:r>
              <a:rPr lang="en-US" dirty="0"/>
              <a:t>3____</a:t>
            </a:r>
          </a:p>
          <a:p>
            <a:pPr marL="0" indent="0">
              <a:buNone/>
            </a:pPr>
            <a:r>
              <a:rPr lang="en-US" dirty="0"/>
              <a:t>– Blonde Hair Blue Eyes </a:t>
            </a:r>
            <a:r>
              <a:rPr lang="en-US" dirty="0" smtClean="0"/>
              <a:t>		 ____</a:t>
            </a:r>
            <a:r>
              <a:rPr lang="en-US" dirty="0"/>
              <a:t>1____</a:t>
            </a:r>
          </a:p>
        </p:txBody>
      </p:sp>
    </p:spTree>
    <p:extLst>
      <p:ext uri="{BB962C8B-B14F-4D97-AF65-F5344CB8AC3E}">
        <p14:creationId xmlns:p14="http://schemas.microsoft.com/office/powerpoint/2010/main" val="2043968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Phenotype Percentages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Phenotypes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Brown Hair Brown </a:t>
            </a:r>
            <a:r>
              <a:rPr lang="en-US" dirty="0" smtClean="0"/>
              <a:t>Eyes	 </a:t>
            </a:r>
            <a:r>
              <a:rPr lang="en-US" dirty="0"/>
              <a:t>____56%___</a:t>
            </a:r>
          </a:p>
          <a:p>
            <a:pPr marL="0" indent="0">
              <a:buNone/>
            </a:pPr>
            <a:r>
              <a:rPr lang="en-US" dirty="0" smtClean="0"/>
              <a:t>	– Brown </a:t>
            </a:r>
            <a:r>
              <a:rPr lang="en-US" dirty="0"/>
              <a:t>Hair Blue </a:t>
            </a:r>
            <a:r>
              <a:rPr lang="en-US" dirty="0" smtClean="0"/>
              <a:t>Eyes	 </a:t>
            </a:r>
            <a:r>
              <a:rPr lang="en-US" dirty="0"/>
              <a:t>____19%___</a:t>
            </a:r>
          </a:p>
          <a:p>
            <a:pPr marL="0" indent="0">
              <a:buNone/>
            </a:pPr>
            <a:r>
              <a:rPr lang="en-US" dirty="0" smtClean="0"/>
              <a:t>	–Blonde </a:t>
            </a:r>
            <a:r>
              <a:rPr lang="en-US" dirty="0"/>
              <a:t>Hair Brown Eyes </a:t>
            </a:r>
            <a:r>
              <a:rPr lang="en-US" dirty="0" smtClean="0"/>
              <a:t>	 ____</a:t>
            </a:r>
            <a:r>
              <a:rPr lang="en-US" dirty="0"/>
              <a:t>19%___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Blonde Hair Blue Eyes </a:t>
            </a:r>
            <a:r>
              <a:rPr lang="en-US" dirty="0" smtClean="0"/>
              <a:t>	 ____</a:t>
            </a:r>
            <a:r>
              <a:rPr lang="en-US" dirty="0"/>
              <a:t>6%____</a:t>
            </a:r>
          </a:p>
        </p:txBody>
      </p:sp>
    </p:spTree>
    <p:extLst>
      <p:ext uri="{BB962C8B-B14F-4D97-AF65-F5344CB8AC3E}">
        <p14:creationId xmlns:p14="http://schemas.microsoft.com/office/powerpoint/2010/main" val="2505800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223</Words>
  <Application>Microsoft Office PowerPoint</Application>
  <PresentationFormat>On-screen Show (4:3)</PresentationFormat>
  <Paragraphs>154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Punnett Squares: Genetic Crosses</vt:lpstr>
      <vt:lpstr>Making Genetic Predictions</vt:lpstr>
      <vt:lpstr>Punnett Squares</vt:lpstr>
      <vt:lpstr>Punnett Squares</vt:lpstr>
      <vt:lpstr>Punnett Squares</vt:lpstr>
      <vt:lpstr>Law Of Segregation</vt:lpstr>
      <vt:lpstr>Monohybrid Crosses</vt:lpstr>
      <vt:lpstr>Punnett Squares</vt:lpstr>
      <vt:lpstr>Punnett Squares</vt:lpstr>
      <vt:lpstr>Punnett Squares</vt:lpstr>
      <vt:lpstr>Ratios</vt:lpstr>
      <vt:lpstr>Punnett Squares</vt:lpstr>
      <vt:lpstr>Punnett Squares</vt:lpstr>
      <vt:lpstr>Ratios</vt:lpstr>
      <vt:lpstr>Mendel’s Work</vt:lpstr>
      <vt:lpstr>Mendel’s Work</vt:lpstr>
      <vt:lpstr>Multiple Characteristics</vt:lpstr>
      <vt:lpstr>Dihybrid Crosses</vt:lpstr>
      <vt:lpstr>Mendel’s Laws</vt:lpstr>
      <vt:lpstr>PowerPoint Presentation</vt:lpstr>
      <vt:lpstr>Phenotype Ratios</vt:lpstr>
      <vt:lpstr>Phenotype Ratios</vt:lpstr>
      <vt:lpstr>Phenotype Percentages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Punnett Squares: Genetic Crosses</dc:title>
  <dc:creator>Library Lab</dc:creator>
  <cp:lastModifiedBy>Library Lab</cp:lastModifiedBy>
  <cp:revision>18</cp:revision>
  <dcterms:created xsi:type="dcterms:W3CDTF">2012-11-28T23:56:15Z</dcterms:created>
  <dcterms:modified xsi:type="dcterms:W3CDTF">2012-11-29T00:42:23Z</dcterms:modified>
</cp:coreProperties>
</file>